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82" r:id="rId3"/>
    <p:sldId id="294" r:id="rId4"/>
    <p:sldId id="312" r:id="rId5"/>
    <p:sldId id="295" r:id="rId6"/>
    <p:sldId id="281" r:id="rId7"/>
    <p:sldId id="296" r:id="rId8"/>
    <p:sldId id="297" r:id="rId9"/>
    <p:sldId id="302" r:id="rId10"/>
    <p:sldId id="303" r:id="rId11"/>
    <p:sldId id="304" r:id="rId12"/>
    <p:sldId id="301" r:id="rId13"/>
    <p:sldId id="286" r:id="rId14"/>
    <p:sldId id="307" r:id="rId15"/>
    <p:sldId id="308" r:id="rId16"/>
    <p:sldId id="317" r:id="rId17"/>
    <p:sldId id="284" r:id="rId18"/>
    <p:sldId id="280" r:id="rId19"/>
    <p:sldId id="298" r:id="rId20"/>
    <p:sldId id="285" r:id="rId21"/>
    <p:sldId id="272" r:id="rId22"/>
    <p:sldId id="313" r:id="rId23"/>
    <p:sldId id="314" r:id="rId24"/>
    <p:sldId id="315" r:id="rId25"/>
    <p:sldId id="316" r:id="rId26"/>
    <p:sldId id="309" r:id="rId27"/>
    <p:sldId id="310" r:id="rId28"/>
    <p:sldId id="287" r:id="rId29"/>
    <p:sldId id="268" r:id="rId30"/>
    <p:sldId id="291" r:id="rId31"/>
    <p:sldId id="306" r:id="rId32"/>
    <p:sldId id="293" r:id="rId33"/>
    <p:sldId id="31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11875A-7768-4A14-8E6D-6045A4FBB51D}">
          <p14:sldIdLst>
            <p14:sldId id="256"/>
          </p14:sldIdLst>
        </p14:section>
        <p14:section name="Intro to Git" id="{935FE13C-65F6-45C7-9BAF-7C41BC103C2B}">
          <p14:sldIdLst>
            <p14:sldId id="282"/>
            <p14:sldId id="294"/>
            <p14:sldId id="312"/>
            <p14:sldId id="295"/>
            <p14:sldId id="281"/>
            <p14:sldId id="296"/>
            <p14:sldId id="297"/>
            <p14:sldId id="302"/>
            <p14:sldId id="303"/>
            <p14:sldId id="304"/>
          </p14:sldIdLst>
        </p14:section>
        <p14:section name="Revert" id="{6A5723CF-A845-4359-8AE3-9C010AC33249}">
          <p14:sldIdLst>
            <p14:sldId id="301"/>
          </p14:sldIdLst>
        </p14:section>
        <p14:section name="Local Changes" id="{34EB4532-A82D-4158-A284-8B60B6B13E93}">
          <p14:sldIdLst>
            <p14:sldId id="286"/>
            <p14:sldId id="307"/>
            <p14:sldId id="308"/>
            <p14:sldId id="317"/>
            <p14:sldId id="284"/>
            <p14:sldId id="280"/>
            <p14:sldId id="298"/>
          </p14:sldIdLst>
        </p14:section>
        <p14:section name="Change history" id="{133409D4-FEBC-43FA-8C7F-70AA441305D9}">
          <p14:sldIdLst>
            <p14:sldId id="285"/>
            <p14:sldId id="272"/>
            <p14:sldId id="313"/>
            <p14:sldId id="314"/>
            <p14:sldId id="315"/>
            <p14:sldId id="316"/>
            <p14:sldId id="309"/>
            <p14:sldId id="310"/>
            <p14:sldId id="287"/>
            <p14:sldId id="268"/>
            <p14:sldId id="291"/>
          </p14:sldIdLst>
        </p14:section>
        <p14:section name="Public History" id="{B10AA6F0-EE6D-4AB6-8EC6-41B05B322035}">
          <p14:sldIdLst>
            <p14:sldId id="306"/>
            <p14:sldId id="293"/>
          </p14:sldIdLst>
        </p14:section>
        <p14:section name="End" id="{1407A0A5-DF5E-40E8-958D-A1DA0E966F19}">
          <p14:sldIdLst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5" autoAdjust="0"/>
    <p:restoredTop sz="77986" autoAdjust="0"/>
  </p:normalViewPr>
  <p:slideViewPr>
    <p:cSldViewPr snapToGrid="0">
      <p:cViewPr varScale="1">
        <p:scale>
          <a:sx n="50" d="100"/>
          <a:sy n="50" d="100"/>
        </p:scale>
        <p:origin x="30" y="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9418F-D0D8-4654-A2E9-892E096DD5D6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5F82-D36E-4F71-88D5-D05D9E29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9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anyone tell me w</a:t>
            </a:r>
            <a:r>
              <a:rPr lang="en-US" dirty="0"/>
              <a:t>hy this isn’t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things you need to do after all is </a:t>
            </a:r>
            <a:r>
              <a:rPr lang="en-US" dirty="0" err="1"/>
              <a:t>git</a:t>
            </a:r>
            <a:r>
              <a:rPr lang="en-US" dirty="0"/>
              <a:t> fetch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1gb Storage and 1gb bandwidth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$5 a month for 50gb more</a:t>
            </a:r>
          </a:p>
          <a:p>
            <a:pPr marL="0" indent="0">
              <a:buNone/>
            </a:pPr>
            <a:r>
              <a:rPr lang="en-US" b="1" dirty="0"/>
              <a:t>Visual Studio Team Services: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Free unlimited</a:t>
            </a:r>
            <a:endParaRPr lang="en-US" sz="3200" b="1" dirty="0">
              <a:solidFill>
                <a:srgbClr val="53548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3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change public history?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5F82-D36E-4F71-88D5-D05D9E2979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lfs.github.com/" TargetMode="External"/><Relationship Id="rId2" Type="http://schemas.openxmlformats.org/officeDocument/2006/relationships/hyperlink" Target="https://github.com/TobiahZ/CtrlZfor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ithub/gitignore" TargetMode="External"/><Relationship Id="rId5" Type="http://schemas.openxmlformats.org/officeDocument/2006/relationships/hyperlink" Target="http://meldmerge.org/" TargetMode="External"/><Relationship Id="rId4" Type="http://schemas.openxmlformats.org/officeDocument/2006/relationships/hyperlink" Target="https://code.visualstudio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1353" y="2288419"/>
            <a:ext cx="10539790" cy="1646302"/>
          </a:xfrm>
        </p:spPr>
        <p:txBody>
          <a:bodyPr/>
          <a:lstStyle/>
          <a:p>
            <a:pPr algn="l" fontAlgn="base"/>
            <a:r>
              <a:rPr lang="en-US" b="1" dirty="0" err="1"/>
              <a:t>Ctrl+Z</a:t>
            </a:r>
            <a:r>
              <a:rPr lang="en-US" b="1" dirty="0"/>
              <a:t> for </a:t>
            </a:r>
            <a:r>
              <a:rPr lang="en-US" b="1" dirty="0" err="1"/>
              <a:t>Git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sz="4800" b="1" dirty="0"/>
              <a:t>How to undo (almost) anything </a:t>
            </a:r>
            <a:r>
              <a:rPr lang="en-US" b="1" dirty="0"/>
              <a:t>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441371"/>
            <a:ext cx="7766936" cy="706361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TobiahZarlez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7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using GUI tools</a:t>
            </a:r>
          </a:p>
        </p:txBody>
      </p:sp>
      <p:pic>
        <p:nvPicPr>
          <p:cNvPr id="4" name="A Close Shave - The Birth of Shaun the Sheep - Wallace and Gromi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677" y="1524001"/>
            <a:ext cx="8582781" cy="4827444"/>
          </a:xfrm>
        </p:spPr>
      </p:pic>
    </p:spTree>
    <p:extLst>
      <p:ext uri="{BB962C8B-B14F-4D97-AF65-F5344CB8AC3E}">
        <p14:creationId xmlns:p14="http://schemas.microsoft.com/office/powerpoint/2010/main" val="20863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291772"/>
            <a:ext cx="7766936" cy="1756228"/>
          </a:xfrm>
        </p:spPr>
        <p:txBody>
          <a:bodyPr/>
          <a:lstStyle/>
          <a:p>
            <a:pPr algn="l"/>
            <a:r>
              <a:rPr lang="en-US" dirty="0"/>
              <a:t>Let’s </a:t>
            </a:r>
            <a:r>
              <a:rPr lang="en-US" b="1" i="1" dirty="0"/>
              <a:t>GIT</a:t>
            </a:r>
            <a:r>
              <a:rPr lang="en-US" dirty="0"/>
              <a:t> started!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495402" y="3587070"/>
            <a:ext cx="4448175" cy="2959100"/>
          </a:xfrm>
        </p:spPr>
      </p:pic>
    </p:spTree>
    <p:extLst>
      <p:ext uri="{BB962C8B-B14F-4D97-AF65-F5344CB8AC3E}">
        <p14:creationId xmlns:p14="http://schemas.microsoft.com/office/powerpoint/2010/main" val="183594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Revert: All you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revert &lt;commit SHA&gt;</a:t>
            </a:r>
          </a:p>
          <a:p>
            <a:endParaRPr lang="en-US" dirty="0"/>
          </a:p>
          <a:p>
            <a:r>
              <a:rPr lang="en-US" dirty="0"/>
              <a:t>Easy to do</a:t>
            </a:r>
          </a:p>
          <a:p>
            <a:endParaRPr lang="en-US" dirty="0"/>
          </a:p>
          <a:p>
            <a:r>
              <a:rPr lang="en-US" dirty="0"/>
              <a:t>No worries about changing history</a:t>
            </a:r>
          </a:p>
          <a:p>
            <a:endParaRPr lang="en-US" dirty="0"/>
          </a:p>
          <a:p>
            <a:r>
              <a:rPr lang="en-US" dirty="0"/>
              <a:t>Can revert the revert</a:t>
            </a:r>
          </a:p>
        </p:txBody>
      </p:sp>
      <p:pic>
        <p:nvPicPr>
          <p:cNvPr id="4" name="w7nRG2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4343" y="609600"/>
            <a:ext cx="4886780" cy="58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.</a:t>
            </a:r>
            <a:r>
              <a:rPr lang="en-US" sz="2800" dirty="0" err="1"/>
              <a:t>gitignore</a:t>
            </a:r>
            <a:endParaRPr lang="en-US" sz="2800" dirty="0"/>
          </a:p>
          <a:p>
            <a:pPr lvl="1"/>
            <a:endParaRPr lang="en-US" dirty="0"/>
          </a:p>
          <a:p>
            <a:pPr marL="0" lvl="0" indent="0">
              <a:buClr>
                <a:srgbClr val="F496CB">
                  <a:lumMod val="75000"/>
                </a:srgbClr>
              </a:buClr>
              <a:buNone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Syntax: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rm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-r --cached &lt;file&gt;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dirty="0"/>
              <a:t>Remove file</a:t>
            </a:r>
          </a:p>
          <a:p>
            <a:r>
              <a:rPr lang="en-US" dirty="0"/>
              <a:t>-R for recursion (if it is a folder)</a:t>
            </a:r>
          </a:p>
          <a:p>
            <a:r>
              <a:rPr lang="en-US" dirty="0"/>
              <a:t>--cached keep the file around, just stop tracking it</a:t>
            </a:r>
            <a:br>
              <a:rPr lang="en-US" dirty="0"/>
            </a:br>
            <a:endParaRPr lang="en-US" sz="2800" dirty="0"/>
          </a:p>
          <a:p>
            <a:r>
              <a:rPr lang="en-US" sz="2800" dirty="0"/>
              <a:t>.</a:t>
            </a:r>
            <a:r>
              <a:rPr lang="en-US" sz="2800" dirty="0" err="1"/>
              <a:t>gitattributes</a:t>
            </a:r>
            <a:endParaRPr lang="en-US" sz="2800" dirty="0"/>
          </a:p>
          <a:p>
            <a:pPr lvl="1"/>
            <a:r>
              <a:rPr lang="en-US" dirty="0"/>
              <a:t>For </a:t>
            </a:r>
            <a:r>
              <a:rPr lang="en-US" dirty="0" err="1"/>
              <a:t>Git</a:t>
            </a:r>
            <a:r>
              <a:rPr lang="en-US" dirty="0"/>
              <a:t> LFS</a:t>
            </a:r>
          </a:p>
        </p:txBody>
      </p:sp>
    </p:spTree>
    <p:extLst>
      <p:ext uri="{BB962C8B-B14F-4D97-AF65-F5344CB8AC3E}">
        <p14:creationId xmlns:p14="http://schemas.microsoft.com/office/powerpoint/2010/main" val="420910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Discard Local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7412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clean –f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Removes untracked files</a:t>
            </a:r>
          </a:p>
          <a:p>
            <a:r>
              <a:rPr lang="en-US" dirty="0"/>
              <a:t>-f removes ignored files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reset --hard HEAD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reset to a certain commit SHA</a:t>
            </a:r>
          </a:p>
          <a:p>
            <a:r>
              <a:rPr lang="en-US" dirty="0"/>
              <a:t>HEAD is the current branch/commit</a:t>
            </a:r>
          </a:p>
          <a:p>
            <a:r>
              <a:rPr lang="en-US" dirty="0"/>
              <a:t>--hard changes files</a:t>
            </a:r>
          </a:p>
        </p:txBody>
      </p:sp>
    </p:spTree>
    <p:extLst>
      <p:ext uri="{BB962C8B-B14F-4D97-AF65-F5344CB8AC3E}">
        <p14:creationId xmlns:p14="http://schemas.microsoft.com/office/powerpoint/2010/main" val="204698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 Local Commits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7412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commit –-amend</a:t>
            </a:r>
            <a:endParaRPr lang="en-US" dirty="0"/>
          </a:p>
          <a:p>
            <a:r>
              <a:rPr lang="en-US" dirty="0"/>
              <a:t>Fix the last commit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checkout &lt;commit SHA&gt;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-- &lt;</a:t>
            </a:r>
            <a:r>
              <a:rPr lang="en-US" sz="240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file&gt;</a:t>
            </a:r>
            <a:endParaRPr lang="en-US" dirty="0"/>
          </a:p>
          <a:p>
            <a:pPr lvl="0">
              <a:buClr>
                <a:srgbClr val="F496CB">
                  <a:lumMod val="75000"/>
                </a:srgbClr>
              </a:buClr>
            </a:pPr>
            <a:r>
              <a:rPr lang="en-US" dirty="0"/>
              <a:t>Undo changes to just that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reset --hard &lt;commit SHA&gt;</a:t>
            </a:r>
            <a:endParaRPr lang="en-US" sz="2400" dirty="0"/>
          </a:p>
          <a:p>
            <a:r>
              <a:rPr lang="en-US" dirty="0" err="1"/>
              <a:t>git</a:t>
            </a:r>
            <a:r>
              <a:rPr lang="en-US" dirty="0"/>
              <a:t> reset to a certain commit SHA</a:t>
            </a:r>
          </a:p>
          <a:p>
            <a:r>
              <a:rPr lang="en-US" dirty="0"/>
              <a:t>HEAD is the current branch/commit</a:t>
            </a:r>
          </a:p>
          <a:p>
            <a:r>
              <a:rPr lang="en-US" dirty="0"/>
              <a:t>--hard changes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4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6106" b="5215"/>
          <a:stretch/>
        </p:blipFill>
        <p:spPr>
          <a:xfrm>
            <a:off x="-852546" y="2774887"/>
            <a:ext cx="7096587" cy="4083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5709" b="4818"/>
          <a:stretch/>
        </p:blipFill>
        <p:spPr>
          <a:xfrm>
            <a:off x="4534269" y="2774886"/>
            <a:ext cx="6954177" cy="4083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412" b="55381"/>
          <a:stretch/>
        </p:blipFill>
        <p:spPr>
          <a:xfrm>
            <a:off x="5706146" y="86006"/>
            <a:ext cx="4610421" cy="2688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093" b="55775"/>
          <a:stretch/>
        </p:blipFill>
        <p:spPr>
          <a:xfrm>
            <a:off x="390536" y="54318"/>
            <a:ext cx="4610421" cy="27522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8348" y="2305050"/>
            <a:ext cx="2175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git</a:t>
            </a:r>
            <a:r>
              <a:rPr lang="en-US" sz="2800" dirty="0"/>
              <a:t> reset</a:t>
            </a:r>
          </a:p>
          <a:p>
            <a:pPr algn="ctr"/>
            <a:r>
              <a:rPr lang="en-US" sz="2800" dirty="0"/>
              <a:t>vs.</a:t>
            </a:r>
          </a:p>
          <a:p>
            <a:pPr algn="ctr"/>
            <a:r>
              <a:rPr lang="en-US" sz="2800" dirty="0" err="1"/>
              <a:t>git</a:t>
            </a:r>
            <a:r>
              <a:rPr lang="en-US" sz="2800" dirty="0"/>
              <a:t> checkout</a:t>
            </a:r>
          </a:p>
        </p:txBody>
      </p:sp>
    </p:spTree>
    <p:extLst>
      <p:ext uri="{BB962C8B-B14F-4D97-AF65-F5344CB8AC3E}">
        <p14:creationId xmlns:p14="http://schemas.microsoft.com/office/powerpoint/2010/main" val="94301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Oops… Again!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Clr>
                <a:srgbClr val="F496CB">
                  <a:lumMod val="75000"/>
                </a:srgbClr>
              </a:buClr>
              <a:buNone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Syntax: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reflog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(+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reset or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checkout)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F496CB">
                  <a:lumMod val="75000"/>
                </a:srgbClr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Redo changes</a:t>
            </a:r>
          </a:p>
          <a:p>
            <a:endParaRPr lang="en-US" dirty="0"/>
          </a:p>
          <a:p>
            <a:pPr marL="0" lvl="0" indent="0">
              <a:buClr>
                <a:srgbClr val="F496CB">
                  <a:lumMod val="75000"/>
                </a:srgbClr>
              </a:buClr>
              <a:buNone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Syntax: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cherry-pick &lt;commit SHA&gt;</a:t>
            </a:r>
            <a:endParaRPr lang="en-US" dirty="0"/>
          </a:p>
          <a:p>
            <a:r>
              <a:rPr lang="en-US" dirty="0"/>
              <a:t>Replay exactly one commit onto current branch</a:t>
            </a:r>
          </a:p>
        </p:txBody>
      </p:sp>
    </p:spTree>
    <p:extLst>
      <p:ext uri="{BB962C8B-B14F-4D97-AF65-F5344CB8AC3E}">
        <p14:creationId xmlns:p14="http://schemas.microsoft.com/office/powerpoint/2010/main" val="2131537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Committed to the wrong branch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branch feature,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reset --hard origin/master,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checkout feature</a:t>
            </a:r>
            <a:endParaRPr lang="en-US" sz="2400" dirty="0"/>
          </a:p>
          <a:p>
            <a:r>
              <a:rPr lang="en-US" dirty="0"/>
              <a:t>Create new feature branch, automatically same as master</a:t>
            </a:r>
          </a:p>
          <a:p>
            <a:r>
              <a:rPr lang="en-US" dirty="0"/>
              <a:t>Reset master branch to match origin/master</a:t>
            </a:r>
            <a:br>
              <a:rPr lang="en-US" dirty="0"/>
            </a:br>
            <a:r>
              <a:rPr lang="en-US" dirty="0"/>
              <a:t>(which doesn’t have pushed changes)</a:t>
            </a:r>
          </a:p>
          <a:p>
            <a:r>
              <a:rPr lang="en-US" dirty="0"/>
              <a:t>Checkout new feature branch, commits still intact.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2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Bug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Clr>
                <a:srgbClr val="F496CB">
                  <a:lumMod val="75000"/>
                </a:srgbClr>
              </a:buClr>
              <a:buNone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Syntax: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bisect start,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bisect bad,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bisect good &lt;commit SHA&gt;</a:t>
            </a:r>
            <a:b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</a:b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		  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bisect good /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git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</a:rPr>
              <a:t> bisect bad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dirty="0"/>
              <a:t>Start the bisect process</a:t>
            </a:r>
          </a:p>
          <a:p>
            <a:r>
              <a:rPr lang="en-US" dirty="0"/>
              <a:t>Mark the current commit as bad</a:t>
            </a:r>
          </a:p>
          <a:p>
            <a:r>
              <a:rPr lang="en-US" dirty="0"/>
              <a:t>Mark the last known good commit</a:t>
            </a:r>
          </a:p>
          <a:p>
            <a:r>
              <a:rPr lang="en-US" dirty="0"/>
              <a:t>Will check out somewhere in between, you test, then mark good/bad</a:t>
            </a:r>
          </a:p>
        </p:txBody>
      </p:sp>
    </p:spTree>
    <p:extLst>
      <p:ext uri="{BB962C8B-B14F-4D97-AF65-F5344CB8AC3E}">
        <p14:creationId xmlns:p14="http://schemas.microsoft.com/office/powerpoint/2010/main" val="41595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23033" y="478972"/>
            <a:ext cx="2757714" cy="1654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GitHub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4057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3947886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821715" y="4702629"/>
            <a:ext cx="2220686" cy="12482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Remote</a:t>
            </a:r>
          </a:p>
          <a:p>
            <a:pPr algn="ctr"/>
            <a:r>
              <a:rPr lang="en-US" sz="2800" dirty="0"/>
              <a:t>3</a:t>
            </a:r>
          </a:p>
        </p:txBody>
      </p:sp>
      <p:sp>
        <p:nvSpPr>
          <p:cNvPr id="8" name="Plaque 7"/>
          <p:cNvSpPr/>
          <p:nvPr/>
        </p:nvSpPr>
        <p:spPr>
          <a:xfrm>
            <a:off x="6291943" y="689430"/>
            <a:ext cx="2438400" cy="1233714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Repo</a:t>
            </a:r>
          </a:p>
        </p:txBody>
      </p:sp>
      <p:sp>
        <p:nvSpPr>
          <p:cNvPr id="9" name="Hexagon 8"/>
          <p:cNvSpPr/>
          <p:nvPr/>
        </p:nvSpPr>
        <p:spPr>
          <a:xfrm>
            <a:off x="7053943" y="2046519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v3</a:t>
            </a:r>
          </a:p>
        </p:txBody>
      </p:sp>
      <p:sp>
        <p:nvSpPr>
          <p:cNvPr id="10" name="Hexagon 9"/>
          <p:cNvSpPr/>
          <p:nvPr/>
        </p:nvSpPr>
        <p:spPr>
          <a:xfrm>
            <a:off x="7053943" y="2757718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v2</a:t>
            </a:r>
          </a:p>
        </p:txBody>
      </p:sp>
      <p:sp>
        <p:nvSpPr>
          <p:cNvPr id="11" name="Hexagon 10"/>
          <p:cNvSpPr/>
          <p:nvPr/>
        </p:nvSpPr>
        <p:spPr>
          <a:xfrm>
            <a:off x="7053943" y="3468917"/>
            <a:ext cx="2365828" cy="624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Codebase v1</a:t>
            </a:r>
          </a:p>
        </p:txBody>
      </p:sp>
      <p:cxnSp>
        <p:nvCxnSpPr>
          <p:cNvPr id="13" name="Elbow Connector 12"/>
          <p:cNvCxnSpPr>
            <a:endCxn id="11" idx="3"/>
          </p:cNvCxnSpPr>
          <p:nvPr/>
        </p:nvCxnSpPr>
        <p:spPr>
          <a:xfrm rot="16200000" flipH="1">
            <a:off x="5867402" y="2594434"/>
            <a:ext cx="1821540" cy="551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10" idx="3"/>
          </p:cNvCxnSpPr>
          <p:nvPr/>
        </p:nvCxnSpPr>
        <p:spPr>
          <a:xfrm rot="16200000" flipH="1">
            <a:off x="6204857" y="2220689"/>
            <a:ext cx="1146631" cy="551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9" idx="3"/>
          </p:cNvCxnSpPr>
          <p:nvPr/>
        </p:nvCxnSpPr>
        <p:spPr>
          <a:xfrm>
            <a:off x="6502401" y="1959434"/>
            <a:ext cx="551542" cy="399143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6"/>
            <a:endCxn id="8" idx="1"/>
          </p:cNvCxnSpPr>
          <p:nvPr/>
        </p:nvCxnSpPr>
        <p:spPr>
          <a:xfrm>
            <a:off x="5580747" y="1306287"/>
            <a:ext cx="71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4"/>
            <a:endCxn id="7" idx="0"/>
          </p:cNvCxnSpPr>
          <p:nvPr/>
        </p:nvCxnSpPr>
        <p:spPr>
          <a:xfrm rot="16200000" flipH="1">
            <a:off x="4782460" y="1553031"/>
            <a:ext cx="2569028" cy="3730168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" idx="4"/>
            <a:endCxn id="6" idx="0"/>
          </p:cNvCxnSpPr>
          <p:nvPr/>
        </p:nvCxnSpPr>
        <p:spPr>
          <a:xfrm rot="16200000" flipH="1">
            <a:off x="3345545" y="2989945"/>
            <a:ext cx="2569028" cy="856339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" idx="4"/>
            <a:endCxn id="5" idx="0"/>
          </p:cNvCxnSpPr>
          <p:nvPr/>
        </p:nvCxnSpPr>
        <p:spPr>
          <a:xfrm rot="5400000">
            <a:off x="1908631" y="2409370"/>
            <a:ext cx="2569028" cy="2017490"/>
          </a:xfrm>
          <a:prstGeom prst="bentConnector3">
            <a:avLst>
              <a:gd name="adj1" fmla="val 86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&quot;No&quot; Symbol 34"/>
          <p:cNvSpPr/>
          <p:nvPr/>
        </p:nvSpPr>
        <p:spPr>
          <a:xfrm>
            <a:off x="2286001" y="399145"/>
            <a:ext cx="5646057" cy="5646057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</a:t>
            </a:r>
            <a:r>
              <a:rPr lang="en-US" i="1" u="sng" dirty="0"/>
              <a:t>change</a:t>
            </a:r>
            <a:r>
              <a:rPr lang="en-US" dirty="0"/>
              <a:t> history?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631" y="1751106"/>
            <a:ext cx="8413371" cy="4560047"/>
          </a:xfrm>
        </p:spPr>
      </p:pic>
    </p:spTree>
    <p:extLst>
      <p:ext uri="{BB962C8B-B14F-4D97-AF65-F5344CB8AC3E}">
        <p14:creationId xmlns:p14="http://schemas.microsoft.com/office/powerpoint/2010/main" val="2213873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vs. 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09"/>
          <a:stretch/>
        </p:blipFill>
        <p:spPr>
          <a:xfrm>
            <a:off x="1229320" y="710004"/>
            <a:ext cx="7492695" cy="5236909"/>
          </a:xfrm>
        </p:spPr>
      </p:pic>
    </p:spTree>
    <p:extLst>
      <p:ext uri="{BB962C8B-B14F-4D97-AF65-F5344CB8AC3E}">
        <p14:creationId xmlns:p14="http://schemas.microsoft.com/office/powerpoint/2010/main" val="86035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229" b="13686"/>
          <a:stretch/>
        </p:blipFill>
        <p:spPr>
          <a:xfrm>
            <a:off x="1731584" y="1270000"/>
            <a:ext cx="7208021" cy="42911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1699567"/>
            <a:ext cx="5073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checkout feature,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merge master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477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439" b="12663"/>
          <a:stretch/>
        </p:blipFill>
        <p:spPr>
          <a:xfrm>
            <a:off x="1118268" y="1710465"/>
            <a:ext cx="8155734" cy="43030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334" y="1699567"/>
            <a:ext cx="5121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checkout feature,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rebase master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5035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change shared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632" y="1351597"/>
            <a:ext cx="7151370" cy="53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3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 of Rebase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977" b="13160"/>
          <a:stretch/>
        </p:blipFill>
        <p:spPr>
          <a:xfrm>
            <a:off x="849455" y="1462792"/>
            <a:ext cx="8578765" cy="45397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1699567"/>
            <a:ext cx="5121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checkout master,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rebase feature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686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Change</a:t>
            </a:r>
            <a:r>
              <a:rPr lang="en-US" dirty="0"/>
              <a:t> </a:t>
            </a:r>
            <a:r>
              <a:rPr lang="en-US" i="1" dirty="0"/>
              <a:t>Improve</a:t>
            </a:r>
            <a:r>
              <a:rPr lang="en-US" dirty="0"/>
              <a:t>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rebase -</a:t>
            </a:r>
            <a:r>
              <a:rPr lang="en-US" sz="2400" dirty="0" err="1">
                <a:latin typeface="Agency FB" panose="020B0503020202020204" pitchFamily="34" charset="0"/>
              </a:rPr>
              <a:t>i</a:t>
            </a:r>
            <a:r>
              <a:rPr lang="en-US" sz="2400" dirty="0">
                <a:latin typeface="Agency FB" panose="020B0503020202020204" pitchFamily="34" charset="0"/>
              </a:rPr>
              <a:t> &lt;earlier SHA&gt;</a:t>
            </a:r>
            <a:endParaRPr lang="en-US" sz="2400" dirty="0"/>
          </a:p>
          <a:p>
            <a:r>
              <a:rPr lang="en-US" dirty="0"/>
              <a:t>Rebase from an earlier commit </a:t>
            </a:r>
          </a:p>
          <a:p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 is an interactive rebase</a:t>
            </a:r>
          </a:p>
          <a:p>
            <a:r>
              <a:rPr lang="en-US" dirty="0"/>
              <a:t>You chose: Pick, Reword, Squash, Fixup, Change the order!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100975"/>
            <a:ext cx="10724866" cy="22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6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it automatically!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906505" cy="38807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Syntax: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commit --squash &lt;earlier SHA&gt;, </a:t>
            </a:r>
            <a:r>
              <a:rPr lang="en-US" sz="2400" dirty="0" err="1">
                <a:latin typeface="Agency FB" panose="020B0503020202020204" pitchFamily="34" charset="0"/>
              </a:rPr>
              <a:t>git</a:t>
            </a:r>
            <a:r>
              <a:rPr lang="en-US" sz="2400" dirty="0">
                <a:latin typeface="Agency FB" panose="020B0503020202020204" pitchFamily="34" charset="0"/>
              </a:rPr>
              <a:t> rebase –</a:t>
            </a:r>
            <a:r>
              <a:rPr lang="en-US" sz="2400" dirty="0" err="1">
                <a:latin typeface="Agency FB" panose="020B0503020202020204" pitchFamily="34" charset="0"/>
              </a:rPr>
              <a:t>autosquash</a:t>
            </a:r>
            <a:r>
              <a:rPr lang="en-US" sz="2400" dirty="0">
                <a:latin typeface="Agency FB" panose="020B0503020202020204" pitchFamily="34" charset="0"/>
              </a:rPr>
              <a:t> –</a:t>
            </a:r>
            <a:r>
              <a:rPr lang="en-US" sz="2400" dirty="0" err="1">
                <a:latin typeface="Agency FB" panose="020B0503020202020204" pitchFamily="34" charset="0"/>
              </a:rPr>
              <a:t>i</a:t>
            </a:r>
            <a:r>
              <a:rPr lang="en-US" sz="2400" dirty="0">
                <a:latin typeface="Agency FB" panose="020B0503020202020204" pitchFamily="34" charset="0"/>
              </a:rPr>
              <a:t> &lt;even earlier SHA&gt;</a:t>
            </a:r>
            <a:endParaRPr lang="en-US" sz="2400" dirty="0"/>
          </a:p>
          <a:p>
            <a:r>
              <a:rPr lang="en-US" dirty="0"/>
              <a:t>Same as before, but automatically moves --squash commit</a:t>
            </a:r>
            <a:br>
              <a:rPr lang="en-US" dirty="0"/>
            </a:br>
            <a:r>
              <a:rPr lang="en-US" dirty="0"/>
              <a:t>to just after &lt;earlier SHA&gt; and marks for squashing</a:t>
            </a:r>
          </a:p>
        </p:txBody>
      </p:sp>
    </p:spTree>
    <p:extLst>
      <p:ext uri="{BB962C8B-B14F-4D97-AF65-F5344CB8AC3E}">
        <p14:creationId xmlns:p14="http://schemas.microsoft.com/office/powerpoint/2010/main" val="140578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Committed a password?</a:t>
            </a:r>
          </a:p>
          <a:p>
            <a:r>
              <a:rPr lang="en-US" dirty="0"/>
              <a:t>Commit too large of files?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https://rtyley.github.io/bfg-repo-cleaner/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72" y="3088936"/>
            <a:ext cx="5424527" cy="20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89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-LFS for binary files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53" y="1930400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0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02657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Fork1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8" name="Plaque 7"/>
          <p:cNvSpPr/>
          <p:nvPr/>
        </p:nvSpPr>
        <p:spPr>
          <a:xfrm>
            <a:off x="2652487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15" name="Straight Arrow Connector 14"/>
          <p:cNvCxnSpPr>
            <a:stCxn id="4" idx="6"/>
            <a:endCxn id="8" idx="1"/>
          </p:cNvCxnSpPr>
          <p:nvPr/>
        </p:nvCxnSpPr>
        <p:spPr>
          <a:xfrm flipV="1">
            <a:off x="2398490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038600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Base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23" name="Plaque 22"/>
          <p:cNvSpPr/>
          <p:nvPr/>
        </p:nvSpPr>
        <p:spPr>
          <a:xfrm>
            <a:off x="5388430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4" name="Straight Arrow Connector 23"/>
          <p:cNvCxnSpPr>
            <a:stCxn id="22" idx="6"/>
            <a:endCxn id="23" idx="1"/>
          </p:cNvCxnSpPr>
          <p:nvPr/>
        </p:nvCxnSpPr>
        <p:spPr>
          <a:xfrm flipV="1">
            <a:off x="5134433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778173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Fork1</a:t>
            </a:r>
          </a:p>
          <a:p>
            <a:pPr algn="ctr"/>
            <a:r>
              <a:rPr lang="en-US" sz="1400" dirty="0"/>
              <a:t>GitHub</a:t>
            </a:r>
          </a:p>
        </p:txBody>
      </p:sp>
      <p:sp>
        <p:nvSpPr>
          <p:cNvPr id="26" name="Plaque 25"/>
          <p:cNvSpPr/>
          <p:nvPr/>
        </p:nvSpPr>
        <p:spPr>
          <a:xfrm>
            <a:off x="8128003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7" name="Straight Arrow Connector 26"/>
          <p:cNvCxnSpPr>
            <a:stCxn id="25" idx="6"/>
            <a:endCxn id="26" idx="1"/>
          </p:cNvCxnSpPr>
          <p:nvPr/>
        </p:nvCxnSpPr>
        <p:spPr>
          <a:xfrm flipV="1">
            <a:off x="7874006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laque 28"/>
          <p:cNvSpPr/>
          <p:nvPr/>
        </p:nvSpPr>
        <p:spPr>
          <a:xfrm>
            <a:off x="2656116" y="5194414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0" name="Straight Arrow Connector 29"/>
          <p:cNvCxnSpPr>
            <a:endCxn id="29" idx="1"/>
          </p:cNvCxnSpPr>
          <p:nvPr/>
        </p:nvCxnSpPr>
        <p:spPr>
          <a:xfrm flipV="1">
            <a:off x="2402119" y="5434693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1306285" y="4955720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2" name="Plaque 31"/>
          <p:cNvSpPr/>
          <p:nvPr/>
        </p:nvSpPr>
        <p:spPr>
          <a:xfrm>
            <a:off x="5392060" y="5296012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5138063" y="5536291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4042229" y="5057318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5" name="Plaque 34"/>
          <p:cNvSpPr/>
          <p:nvPr/>
        </p:nvSpPr>
        <p:spPr>
          <a:xfrm>
            <a:off x="8128004" y="5258933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874007" y="5499212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7" name="Rectangle 36"/>
          <p:cNvSpPr/>
          <p:nvPr/>
        </p:nvSpPr>
        <p:spPr>
          <a:xfrm>
            <a:off x="6778173" y="5020239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cxnSp>
        <p:nvCxnSpPr>
          <p:cNvPr id="39" name="Elbow Connector 38"/>
          <p:cNvCxnSpPr>
            <a:stCxn id="4" idx="4"/>
            <a:endCxn id="31" idx="0"/>
          </p:cNvCxnSpPr>
          <p:nvPr/>
        </p:nvCxnSpPr>
        <p:spPr>
          <a:xfrm rot="16200000" flipH="1">
            <a:off x="858161" y="3959679"/>
            <a:ext cx="1988454" cy="36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2" idx="4"/>
            <a:endCxn id="34" idx="0"/>
          </p:cNvCxnSpPr>
          <p:nvPr/>
        </p:nvCxnSpPr>
        <p:spPr>
          <a:xfrm rot="16200000" flipH="1">
            <a:off x="3543305" y="4010477"/>
            <a:ext cx="2090052" cy="36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5" idx="4"/>
            <a:endCxn id="37" idx="0"/>
          </p:cNvCxnSpPr>
          <p:nvPr/>
        </p:nvCxnSpPr>
        <p:spPr>
          <a:xfrm>
            <a:off x="7326090" y="2967266"/>
            <a:ext cx="0" cy="2052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0"/>
            <a:endCxn id="22" idx="4"/>
          </p:cNvCxnSpPr>
          <p:nvPr/>
        </p:nvCxnSpPr>
        <p:spPr>
          <a:xfrm flipV="1">
            <a:off x="1854202" y="2967266"/>
            <a:ext cx="2732315" cy="1988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" idx="5"/>
            <a:endCxn id="34" idx="0"/>
          </p:cNvCxnSpPr>
          <p:nvPr/>
        </p:nvCxnSpPr>
        <p:spPr>
          <a:xfrm>
            <a:off x="2238009" y="2816351"/>
            <a:ext cx="2352137" cy="2240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3"/>
            <a:endCxn id="34" idx="0"/>
          </p:cNvCxnSpPr>
          <p:nvPr/>
        </p:nvCxnSpPr>
        <p:spPr>
          <a:xfrm flipH="1">
            <a:off x="4590146" y="2816351"/>
            <a:ext cx="2348508" cy="2240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4"/>
            <a:endCxn id="37" idx="0"/>
          </p:cNvCxnSpPr>
          <p:nvPr/>
        </p:nvCxnSpPr>
        <p:spPr>
          <a:xfrm>
            <a:off x="4586517" y="2967266"/>
            <a:ext cx="2739573" cy="2052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5" idx="3"/>
            <a:endCxn id="31" idx="0"/>
          </p:cNvCxnSpPr>
          <p:nvPr/>
        </p:nvCxnSpPr>
        <p:spPr>
          <a:xfrm flipH="1">
            <a:off x="1854202" y="2816351"/>
            <a:ext cx="5084452" cy="2139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5"/>
            <a:endCxn id="37" idx="0"/>
          </p:cNvCxnSpPr>
          <p:nvPr/>
        </p:nvCxnSpPr>
        <p:spPr>
          <a:xfrm>
            <a:off x="2238009" y="2816351"/>
            <a:ext cx="5088081" cy="22038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4" idx="0"/>
            <a:endCxn id="22" idx="0"/>
          </p:cNvCxnSpPr>
          <p:nvPr/>
        </p:nvCxnSpPr>
        <p:spPr>
          <a:xfrm rot="5400000" flipH="1" flipV="1">
            <a:off x="3218545" y="568780"/>
            <a:ext cx="12700" cy="273594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" idx="0"/>
            <a:endCxn id="25" idx="0"/>
          </p:cNvCxnSpPr>
          <p:nvPr/>
        </p:nvCxnSpPr>
        <p:spPr>
          <a:xfrm rot="5400000" flipH="1" flipV="1">
            <a:off x="4588332" y="-801007"/>
            <a:ext cx="12700" cy="5475516"/>
          </a:xfrm>
          <a:prstGeom prst="curvedConnector3">
            <a:avLst>
              <a:gd name="adj1" fmla="val 43142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5" idx="0"/>
            <a:endCxn id="22" idx="0"/>
          </p:cNvCxnSpPr>
          <p:nvPr/>
        </p:nvCxnSpPr>
        <p:spPr>
          <a:xfrm rot="16200000" flipV="1">
            <a:off x="5956304" y="566964"/>
            <a:ext cx="12700" cy="273957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324974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to </a:t>
            </a:r>
            <a:r>
              <a:rPr lang="en-US" dirty="0" err="1"/>
              <a:t>git-lfs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4953"/>
            <a:ext cx="10608757" cy="44792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4890" y="1495188"/>
            <a:ext cx="7569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https://github.com/rtyley/bfg-repo-cleaner/releases/tag/v1.12.5</a:t>
            </a:r>
          </a:p>
        </p:txBody>
      </p:sp>
    </p:spTree>
    <p:extLst>
      <p:ext uri="{BB962C8B-B14F-4D97-AF65-F5344CB8AC3E}">
        <p14:creationId xmlns:p14="http://schemas.microsoft.com/office/powerpoint/2010/main" val="2820715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public history?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632" y="1351597"/>
            <a:ext cx="7151370" cy="53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64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(and best practices) for changing public </a:t>
            </a:r>
            <a:r>
              <a:rPr lang="en-US" dirty="0" err="1"/>
              <a:t>git</a:t>
            </a:r>
            <a:r>
              <a:rPr lang="en-US" dirty="0"/>
              <a:t> history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95" y="1930400"/>
            <a:ext cx="7693145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77236"/>
            <a:ext cx="8596668" cy="13208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398293"/>
            <a:ext cx="8910419" cy="3302758"/>
          </a:xfrm>
        </p:spPr>
        <p:txBody>
          <a:bodyPr>
            <a:normAutofit/>
          </a:bodyPr>
          <a:lstStyle/>
          <a:p>
            <a:r>
              <a:rPr lang="en-US" b="1" dirty="0"/>
              <a:t>Slides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>
                <a:hlinkClick r:id="rId2"/>
              </a:rPr>
              <a:t>://github.com/TobiahZ/CtrlZforGit</a:t>
            </a:r>
            <a:endParaRPr lang="en-US" dirty="0"/>
          </a:p>
          <a:p>
            <a:r>
              <a:rPr lang="en-US" b="1" dirty="0"/>
              <a:t>Software/Tools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-LFS - </a:t>
            </a:r>
            <a:r>
              <a:rPr lang="en-US" dirty="0">
                <a:hlinkClick r:id="rId3"/>
              </a:rPr>
              <a:t>https://git-lfs.github.com/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VSCode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https://code.visualstudio.com/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Meld - </a:t>
            </a:r>
            <a:r>
              <a:rPr lang="en-US" dirty="0">
                <a:hlinkClick r:id="rId5"/>
              </a:rPr>
              <a:t>http://meldmerge.org/</a:t>
            </a:r>
            <a:r>
              <a:rPr lang="en-US" dirty="0"/>
              <a:t> </a:t>
            </a:r>
          </a:p>
          <a:p>
            <a:r>
              <a:rPr lang="en-US" b="1" dirty="0"/>
              <a:t>Repositories</a:t>
            </a:r>
          </a:p>
          <a:p>
            <a:pPr lvl="1"/>
            <a:r>
              <a:rPr lang="en-US" dirty="0"/>
              <a:t>GitHub's </a:t>
            </a:r>
            <a:r>
              <a:rPr lang="en-US" dirty="0" err="1"/>
              <a:t>Git</a:t>
            </a:r>
            <a:r>
              <a:rPr lang="en-US" dirty="0"/>
              <a:t> Ignore repository - </a:t>
            </a:r>
            <a:r>
              <a:rPr lang="en-US" dirty="0">
                <a:hlinkClick r:id="rId6"/>
              </a:rPr>
              <a:t>https://github.com/github/gitignore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16942" y="2010054"/>
            <a:ext cx="35570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My info:</a:t>
            </a:r>
          </a:p>
          <a:p>
            <a:pPr algn="ctr"/>
            <a:r>
              <a:rPr lang="en-US" sz="2800" dirty="0"/>
              <a:t>@</a:t>
            </a:r>
            <a:r>
              <a:rPr lang="en-US" sz="2800" dirty="0" err="1"/>
              <a:t>TobiahZarlez</a:t>
            </a:r>
            <a:endParaRPr lang="en-US" sz="2800" dirty="0"/>
          </a:p>
          <a:p>
            <a:pPr algn="ctr"/>
            <a:r>
              <a:rPr lang="en-US" sz="2800" dirty="0"/>
              <a:t>www.TobiahZ.com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701" y="520047"/>
            <a:ext cx="85479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6596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038600" y="1936751"/>
            <a:ext cx="1095833" cy="103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GitHub(origin)</a:t>
            </a:r>
          </a:p>
        </p:txBody>
      </p:sp>
      <p:sp>
        <p:nvSpPr>
          <p:cNvPr id="23" name="Plaque 22"/>
          <p:cNvSpPr/>
          <p:nvPr/>
        </p:nvSpPr>
        <p:spPr>
          <a:xfrm>
            <a:off x="5388430" y="2211729"/>
            <a:ext cx="703942" cy="48055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24" name="Straight Arrow Connector 23"/>
          <p:cNvCxnSpPr>
            <a:stCxn id="22" idx="6"/>
            <a:endCxn id="23" idx="1"/>
          </p:cNvCxnSpPr>
          <p:nvPr/>
        </p:nvCxnSpPr>
        <p:spPr>
          <a:xfrm flipV="1">
            <a:off x="5134433" y="2452008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laque 31"/>
          <p:cNvSpPr/>
          <p:nvPr/>
        </p:nvSpPr>
        <p:spPr>
          <a:xfrm>
            <a:off x="5392060" y="5296012"/>
            <a:ext cx="703942" cy="480557"/>
          </a:xfrm>
          <a:prstGeom prst="plaqu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</a:t>
            </a: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5138063" y="5536291"/>
            <a:ext cx="25399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4042229" y="5057318"/>
            <a:ext cx="1095833" cy="957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cxnSp>
        <p:nvCxnSpPr>
          <p:cNvPr id="41" name="Elbow Connector 40"/>
          <p:cNvCxnSpPr>
            <a:stCxn id="22" idx="4"/>
            <a:endCxn id="34" idx="0"/>
          </p:cNvCxnSpPr>
          <p:nvPr/>
        </p:nvCxnSpPr>
        <p:spPr>
          <a:xfrm rot="16200000" flipH="1">
            <a:off x="3543305" y="4010477"/>
            <a:ext cx="2090052" cy="36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 (Simple)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29249" y="2263991"/>
            <a:ext cx="105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8768" y="3689125"/>
            <a:ext cx="3773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“Push” code from local, to remote</a:t>
            </a:r>
          </a:p>
          <a:p>
            <a:r>
              <a:rPr lang="en-US" dirty="0"/>
              <a:t>“Pull” code from remote, to local</a:t>
            </a:r>
          </a:p>
        </p:txBody>
      </p:sp>
    </p:spTree>
    <p:extLst>
      <p:ext uri="{BB962C8B-B14F-4D97-AF65-F5344CB8AC3E}">
        <p14:creationId xmlns:p14="http://schemas.microsoft.com/office/powerpoint/2010/main" val="100407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1512732"/>
            <a:ext cx="6864631" cy="49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8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actually work?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604400" cy="3334205"/>
          </a:xfrm>
        </p:spPr>
      </p:pic>
    </p:spTree>
    <p:extLst>
      <p:ext uri="{BB962C8B-B14F-4D97-AF65-F5344CB8AC3E}">
        <p14:creationId xmlns:p14="http://schemas.microsoft.com/office/powerpoint/2010/main" val="132648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both simple and complicated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8" y="1486020"/>
            <a:ext cx="7024914" cy="4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9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too can be like these dogs!</a:t>
            </a:r>
          </a:p>
        </p:txBody>
      </p:sp>
      <p:pic>
        <p:nvPicPr>
          <p:cNvPr id="4" name="aIrytX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86439" y="1930399"/>
            <a:ext cx="4175125" cy="3881437"/>
          </a:xfrm>
        </p:spPr>
      </p:pic>
      <p:pic>
        <p:nvPicPr>
          <p:cNvPr id="5" name="vsvGto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7334" y="2108653"/>
            <a:ext cx="6266542" cy="35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CLI ahead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56" y="1930400"/>
            <a:ext cx="7085223" cy="3987930"/>
          </a:xfrm>
        </p:spPr>
      </p:pic>
    </p:spTree>
    <p:extLst>
      <p:ext uri="{BB962C8B-B14F-4D97-AF65-F5344CB8AC3E}">
        <p14:creationId xmlns:p14="http://schemas.microsoft.com/office/powerpoint/2010/main" val="9622743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977</TotalTime>
  <Words>683</Words>
  <Application>Microsoft Office PowerPoint</Application>
  <PresentationFormat>Widescreen</PresentationFormat>
  <Paragraphs>165</Paragraphs>
  <Slides>33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Agency FB</vt:lpstr>
      <vt:lpstr>Arial</vt:lpstr>
      <vt:lpstr>Calibri</vt:lpstr>
      <vt:lpstr>Trebuchet MS</vt:lpstr>
      <vt:lpstr>Wingdings 3</vt:lpstr>
      <vt:lpstr>Facet</vt:lpstr>
      <vt:lpstr>Ctrl+Z for Git: How to undo (almost) anything  </vt:lpstr>
      <vt:lpstr>PowerPoint Presentation</vt:lpstr>
      <vt:lpstr>How does Git actually work?</vt:lpstr>
      <vt:lpstr>How does Git actually work? (Simple)</vt:lpstr>
      <vt:lpstr>How does Git actually work? </vt:lpstr>
      <vt:lpstr>How does Git actually work?</vt:lpstr>
      <vt:lpstr>Git is both simple and complicated</vt:lpstr>
      <vt:lpstr>You too can be like these dogs!</vt:lpstr>
      <vt:lpstr>Warning: CLI ahead</vt:lpstr>
      <vt:lpstr>The problem with using GUI tools</vt:lpstr>
      <vt:lpstr>Let’s GIT started!</vt:lpstr>
      <vt:lpstr>Git Revert: All you need!</vt:lpstr>
      <vt:lpstr>Tracked Files</vt:lpstr>
      <vt:lpstr>Discard Local Changes</vt:lpstr>
      <vt:lpstr>Undo Local Commits</vt:lpstr>
      <vt:lpstr>PowerPoint Presentation</vt:lpstr>
      <vt:lpstr>Oops… Again!</vt:lpstr>
      <vt:lpstr>Committed to the wrong branch</vt:lpstr>
      <vt:lpstr>Find the Bug</vt:lpstr>
      <vt:lpstr>What if I want to change history?</vt:lpstr>
      <vt:lpstr>Merge vs. Rebase</vt:lpstr>
      <vt:lpstr>Merge</vt:lpstr>
      <vt:lpstr>Rebase</vt:lpstr>
      <vt:lpstr>Don’t change shared history</vt:lpstr>
      <vt:lpstr>Danger of Rebase</vt:lpstr>
      <vt:lpstr>Change Improve History</vt:lpstr>
      <vt:lpstr>Do it automatically!</vt:lpstr>
      <vt:lpstr>Delete History</vt:lpstr>
      <vt:lpstr>Git-LFS for binary files</vt:lpstr>
      <vt:lpstr>Convert to git-lfs</vt:lpstr>
      <vt:lpstr>What about public history?</vt:lpstr>
      <vt:lpstr>How to (and best practices) for changing public git history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 Basics</dc:title>
  <dc:creator>Tobiah Zarlez</dc:creator>
  <cp:lastModifiedBy>Tobiah Zarlez</cp:lastModifiedBy>
  <cp:revision>71</cp:revision>
  <dcterms:created xsi:type="dcterms:W3CDTF">2016-08-05T21:10:08Z</dcterms:created>
  <dcterms:modified xsi:type="dcterms:W3CDTF">2017-02-24T14:55:10Z</dcterms:modified>
</cp:coreProperties>
</file>